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296" r:id="rId51"/>
    <p:sldId id="297" r:id="rId52"/>
    <p:sldId id="298" r:id="rId53"/>
    <p:sldId id="299" r:id="rId54"/>
    <p:sldId id="303" r:id="rId55"/>
  </p:sldIdLst>
  <p:sldSz cx="20104100" cy="15062200"/>
  <p:notesSz cx="20104100" cy="15062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0" d="100"/>
          <a:sy n="40" d="100"/>
        </p:scale>
        <p:origin x="1482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g>
</file>

<file path=ppt/media/image51.jpg>
</file>

<file path=ppt/media/image52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4669282"/>
            <a:ext cx="17088486" cy="31630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8434832"/>
            <a:ext cx="14072870" cy="3765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950" b="0" i="0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950" b="0" i="0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3464306"/>
            <a:ext cx="8745284" cy="99410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3464306"/>
            <a:ext cx="8745284" cy="99410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950" b="0" i="0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41610" y="2243401"/>
            <a:ext cx="13620879" cy="33642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950" b="0" i="0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3464306"/>
            <a:ext cx="18093690" cy="99410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4007846"/>
            <a:ext cx="6433312" cy="753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4007846"/>
            <a:ext cx="4623943" cy="753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4007846"/>
            <a:ext cx="4623943" cy="753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298700" marR="5080" indent="-2286635">
              <a:lnSpc>
                <a:spcPct val="100000"/>
              </a:lnSpc>
              <a:spcBef>
                <a:spcPts val="105"/>
              </a:spcBef>
            </a:pPr>
            <a:r>
              <a:rPr spc="5" dirty="0"/>
              <a:t>ARM</a:t>
            </a:r>
            <a:r>
              <a:rPr spc="-25" dirty="0"/>
              <a:t> </a:t>
            </a:r>
            <a:r>
              <a:rPr spc="-10" dirty="0"/>
              <a:t>INSTRUCTION</a:t>
            </a:r>
            <a:r>
              <a:rPr spc="-35" dirty="0"/>
              <a:t> </a:t>
            </a:r>
            <a:r>
              <a:rPr spc="-15" dirty="0"/>
              <a:t>SET </a:t>
            </a:r>
            <a:r>
              <a:rPr spc="-2460" dirty="0"/>
              <a:t> </a:t>
            </a:r>
            <a:r>
              <a:rPr spc="-20" dirty="0"/>
              <a:t>ARCHITECTURE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516074" y="7917626"/>
            <a:ext cx="7947025" cy="22034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R="6985" algn="r">
              <a:lnSpc>
                <a:spcPct val="100000"/>
              </a:lnSpc>
              <a:spcBef>
                <a:spcPts val="110"/>
              </a:spcBef>
            </a:pPr>
            <a:r>
              <a:rPr sz="4750" dirty="0">
                <a:latin typeface="Calibri"/>
                <a:cs typeface="Calibri"/>
              </a:rPr>
              <a:t>21PC15</a:t>
            </a:r>
            <a:r>
              <a:rPr sz="4750" spc="-5" dirty="0">
                <a:latin typeface="Calibri"/>
                <a:cs typeface="Calibri"/>
              </a:rPr>
              <a:t> </a:t>
            </a:r>
            <a:r>
              <a:rPr sz="4750" spc="5" dirty="0">
                <a:latin typeface="Calibri"/>
                <a:cs typeface="Calibri"/>
              </a:rPr>
              <a:t>–</a:t>
            </a:r>
            <a:r>
              <a:rPr sz="4750" dirty="0">
                <a:latin typeface="Calibri"/>
                <a:cs typeface="Calibri"/>
              </a:rPr>
              <a:t> </a:t>
            </a:r>
            <a:r>
              <a:rPr sz="4750" spc="-10" dirty="0">
                <a:latin typeface="Calibri"/>
                <a:cs typeface="Calibri"/>
              </a:rPr>
              <a:t>HARSHAD</a:t>
            </a:r>
            <a:r>
              <a:rPr sz="4750" dirty="0">
                <a:latin typeface="Calibri"/>
                <a:cs typeface="Calibri"/>
              </a:rPr>
              <a:t> </a:t>
            </a:r>
            <a:r>
              <a:rPr sz="4750" spc="5" dirty="0">
                <a:latin typeface="Calibri"/>
                <a:cs typeface="Calibri"/>
              </a:rPr>
              <a:t>KRISHNA</a:t>
            </a:r>
            <a:r>
              <a:rPr sz="4750" spc="-5" dirty="0">
                <a:latin typeface="Calibri"/>
                <a:cs typeface="Calibri"/>
              </a:rPr>
              <a:t> </a:t>
            </a:r>
            <a:r>
              <a:rPr sz="4750" dirty="0">
                <a:latin typeface="Calibri"/>
                <a:cs typeface="Calibri"/>
              </a:rPr>
              <a:t>SK</a:t>
            </a:r>
            <a:endParaRPr sz="4750">
              <a:latin typeface="Calibri"/>
              <a:cs typeface="Calibri"/>
            </a:endParaRPr>
          </a:p>
          <a:p>
            <a:pPr marR="8890" algn="r">
              <a:lnSpc>
                <a:spcPct val="100000"/>
              </a:lnSpc>
              <a:spcBef>
                <a:spcPts val="15"/>
              </a:spcBef>
            </a:pPr>
            <a:r>
              <a:rPr sz="4750" dirty="0">
                <a:latin typeface="Calibri"/>
                <a:cs typeface="Calibri"/>
              </a:rPr>
              <a:t>21PC16</a:t>
            </a:r>
            <a:r>
              <a:rPr sz="4750" spc="-15" dirty="0">
                <a:latin typeface="Calibri"/>
                <a:cs typeface="Calibri"/>
              </a:rPr>
              <a:t> </a:t>
            </a:r>
            <a:r>
              <a:rPr sz="4750" spc="5" dirty="0">
                <a:latin typeface="Calibri"/>
                <a:cs typeface="Calibri"/>
              </a:rPr>
              <a:t>–</a:t>
            </a:r>
            <a:r>
              <a:rPr sz="4750" spc="-15" dirty="0">
                <a:latin typeface="Calibri"/>
                <a:cs typeface="Calibri"/>
              </a:rPr>
              <a:t> </a:t>
            </a:r>
            <a:r>
              <a:rPr sz="4750" spc="-10" dirty="0">
                <a:latin typeface="Calibri"/>
                <a:cs typeface="Calibri"/>
              </a:rPr>
              <a:t>HARSITH</a:t>
            </a:r>
            <a:r>
              <a:rPr sz="4750" spc="-15" dirty="0">
                <a:latin typeface="Calibri"/>
                <a:cs typeface="Calibri"/>
              </a:rPr>
              <a:t> </a:t>
            </a:r>
            <a:r>
              <a:rPr sz="4750" spc="5" dirty="0">
                <a:latin typeface="Calibri"/>
                <a:cs typeface="Calibri"/>
              </a:rPr>
              <a:t>S</a:t>
            </a:r>
            <a:endParaRPr sz="4750">
              <a:latin typeface="Calibri"/>
              <a:cs typeface="Calibri"/>
            </a:endParaRPr>
          </a:p>
          <a:p>
            <a:pPr marR="5080" algn="r">
              <a:lnSpc>
                <a:spcPct val="100000"/>
              </a:lnSpc>
              <a:spcBef>
                <a:spcPts val="15"/>
              </a:spcBef>
            </a:pPr>
            <a:r>
              <a:rPr sz="4750" dirty="0">
                <a:latin typeface="Calibri"/>
                <a:cs typeface="Calibri"/>
              </a:rPr>
              <a:t>21PC27 </a:t>
            </a:r>
            <a:r>
              <a:rPr sz="4750" spc="5" dirty="0">
                <a:latin typeface="Calibri"/>
                <a:cs typeface="Calibri"/>
              </a:rPr>
              <a:t>–</a:t>
            </a:r>
            <a:r>
              <a:rPr sz="4750" dirty="0">
                <a:latin typeface="Calibri"/>
                <a:cs typeface="Calibri"/>
              </a:rPr>
              <a:t> </a:t>
            </a:r>
            <a:r>
              <a:rPr sz="4750" spc="-5" dirty="0">
                <a:latin typeface="Calibri"/>
                <a:cs typeface="Calibri"/>
              </a:rPr>
              <a:t>SAHIL</a:t>
            </a:r>
            <a:r>
              <a:rPr sz="4750" dirty="0">
                <a:latin typeface="Calibri"/>
                <a:cs typeface="Calibri"/>
              </a:rPr>
              <a:t> </a:t>
            </a:r>
            <a:r>
              <a:rPr sz="4750" spc="-20" dirty="0">
                <a:latin typeface="Calibri"/>
                <a:cs typeface="Calibri"/>
              </a:rPr>
              <a:t>JAMADAR</a:t>
            </a:r>
            <a:r>
              <a:rPr sz="4750" spc="5" dirty="0">
                <a:latin typeface="Calibri"/>
                <a:cs typeface="Calibri"/>
              </a:rPr>
              <a:t> </a:t>
            </a:r>
            <a:r>
              <a:rPr sz="4750" dirty="0">
                <a:latin typeface="Calibri"/>
                <a:cs typeface="Calibri"/>
              </a:rPr>
              <a:t>SK</a:t>
            </a:r>
            <a:endParaRPr sz="4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0104100" cy="151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697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0" y="-12700"/>
            <a:ext cx="20110450" cy="1514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40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082" y="0"/>
            <a:ext cx="20178263" cy="150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634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0104100" cy="1502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52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0"/>
            <a:ext cx="20155034" cy="150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299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1" y="0"/>
            <a:ext cx="20082933" cy="150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054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9" y="0"/>
            <a:ext cx="20167493" cy="150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71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2084322"/>
            <a:ext cx="20073856" cy="12976506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512131"/>
            <a:ext cx="19688257" cy="13450412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9505" y="499003"/>
            <a:ext cx="19658014" cy="14561829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43" y="0"/>
            <a:ext cx="20073856" cy="1506083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692150" y="62547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130550" y="62547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92150" y="62547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130550" y="62547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3651250" y="1968123"/>
            <a:ext cx="13673137" cy="1685077"/>
          </a:xfrm>
          <a:prstGeom prst="rect">
            <a:avLst/>
          </a:prstGeom>
          <a:noFill/>
          <a:ln/>
        </p:spPr>
        <p:txBody>
          <a:bodyPr wrap="square" lIns="0" tIns="0" rIns="0" bIns="0">
            <a:spAutoFit/>
          </a:bodyPr>
          <a:lstStyle>
            <a:lvl1pPr>
              <a:defRPr sz="10950" b="0" i="0">
                <a:solidFill>
                  <a:srgbClr val="1F487C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altLang="en-US" kern="0" dirty="0" smtClean="0"/>
              <a:t>The Barrel Shifter</a:t>
            </a:r>
            <a:endParaRPr lang="en-US" altLang="en-US" kern="0" dirty="0"/>
          </a:p>
        </p:txBody>
      </p:sp>
      <p:sp>
        <p:nvSpPr>
          <p:cNvPr id="9" name="Rectangle 7"/>
          <p:cNvSpPr txBox="1">
            <a:spLocks noChangeArrowheads="1"/>
          </p:cNvSpPr>
          <p:nvPr/>
        </p:nvSpPr>
        <p:spPr>
          <a:xfrm>
            <a:off x="1676400" y="5168900"/>
            <a:ext cx="15647987" cy="5816977"/>
          </a:xfrm>
          <a:prstGeom prst="rect">
            <a:avLst/>
          </a:prstGeom>
          <a:noFill/>
          <a:ln/>
        </p:spPr>
        <p:txBody>
          <a:bodyPr wrap="square" lIns="0" tIns="0" rIns="0" bIns="0">
            <a:sp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5400" kern="0" dirty="0" smtClean="0">
                <a:solidFill>
                  <a:sysClr val="windowText" lastClr="000000"/>
                </a:solidFill>
              </a:rPr>
              <a:t>The ARM doesn’t have actual shift instructions.</a:t>
            </a:r>
          </a:p>
          <a:p>
            <a:pPr>
              <a:buFont typeface="Times New Roman" panose="02020603050405020304" pitchFamily="18" charset="0"/>
              <a:buNone/>
            </a:pPr>
            <a:endParaRPr lang="en-US" altLang="en-US" sz="5400" kern="0" dirty="0" smtClean="0">
              <a:solidFill>
                <a:sysClr val="windowText" lastClr="000000"/>
              </a:solidFill>
            </a:endParaRPr>
          </a:p>
          <a:p>
            <a:r>
              <a:rPr lang="en-US" altLang="en-US" sz="5400" kern="0" dirty="0" smtClean="0">
                <a:solidFill>
                  <a:sysClr val="windowText" lastClr="000000"/>
                </a:solidFill>
              </a:rPr>
              <a:t>Instead it has a barrel shifter which provides a mechanism to carry out shifts as part of other instructions.</a:t>
            </a:r>
          </a:p>
          <a:p>
            <a:pPr>
              <a:buFont typeface="Times New Roman" panose="02020603050405020304" pitchFamily="18" charset="0"/>
              <a:buNone/>
            </a:pPr>
            <a:endParaRPr lang="en-US" altLang="en-US" sz="5400" kern="0" dirty="0" smtClean="0">
              <a:solidFill>
                <a:sysClr val="windowText" lastClr="000000"/>
              </a:solidFill>
            </a:endParaRPr>
          </a:p>
          <a:p>
            <a:r>
              <a:rPr lang="en-US" altLang="en-US" sz="5400" kern="0" dirty="0" smtClean="0">
                <a:solidFill>
                  <a:sysClr val="windowText" lastClr="000000"/>
                </a:solidFill>
              </a:rPr>
              <a:t>So what operations does the barrel shifter support?</a:t>
            </a:r>
            <a:endParaRPr lang="en-US" altLang="en-US" sz="54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7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2100"/>
            <a:ext cx="20356431" cy="153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28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</TotalTime>
  <Words>58</Words>
  <Application>Microsoft Office PowerPoint</Application>
  <PresentationFormat>Custom</PresentationFormat>
  <Paragraphs>10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7" baseType="lpstr">
      <vt:lpstr>Calibri</vt:lpstr>
      <vt:lpstr>Times New Roman</vt:lpstr>
      <vt:lpstr>Office Theme</vt:lpstr>
      <vt:lpstr>ARM INSTRUCTION SET 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21pc16</dc:creator>
  <cp:lastModifiedBy>21pc27</cp:lastModifiedBy>
  <cp:revision>11</cp:revision>
  <dcterms:created xsi:type="dcterms:W3CDTF">2022-10-20T13:15:39Z</dcterms:created>
  <dcterms:modified xsi:type="dcterms:W3CDTF">2022-10-28T08:10:22Z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2022-10-20T00:00:00Z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2022-10-20T00:00:00Z</vt:filetime>
  </property>
</Properties>
</file>